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4" r:id="rId4"/>
  </p:sldMasterIdLst>
  <p:sldIdLst>
    <p:sldId id="298" r:id="rId5"/>
    <p:sldId id="301" r:id="rId6"/>
    <p:sldId id="302" r:id="rId7"/>
    <p:sldId id="303" r:id="rId8"/>
    <p:sldId id="304" r:id="rId9"/>
    <p:sldId id="305" r:id="rId10"/>
    <p:sldId id="306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  <p:sldId id="324" r:id="rId27"/>
    <p:sldId id="32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35" d="100"/>
          <a:sy n="35" d="100"/>
        </p:scale>
        <p:origin x="1052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588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7677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13120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585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120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31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9226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26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35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238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907D986-8816-4272-A432-0437A28A9828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225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09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5" r:id="rId1"/>
    <p:sldLayoutId id="2147483886" r:id="rId2"/>
    <p:sldLayoutId id="2147483887" r:id="rId3"/>
    <p:sldLayoutId id="2147483888" r:id="rId4"/>
    <p:sldLayoutId id="2147483889" r:id="rId5"/>
    <p:sldLayoutId id="2147483890" r:id="rId6"/>
    <p:sldLayoutId id="2147483891" r:id="rId7"/>
    <p:sldLayoutId id="2147483892" r:id="rId8"/>
    <p:sldLayoutId id="2147483893" r:id="rId9"/>
    <p:sldLayoutId id="2147483894" r:id="rId10"/>
    <p:sldLayoutId id="21474838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6704" y="1138389"/>
            <a:ext cx="8201829" cy="1970572"/>
          </a:xfrm>
        </p:spPr>
        <p:txBody>
          <a:bodyPr anchor="b">
            <a:normAutofit/>
          </a:bodyPr>
          <a:lstStyle/>
          <a:p>
            <a:pPr algn="ctr"/>
            <a:r>
              <a:rPr lang="en-US" sz="4400" dirty="0">
                <a:solidFill>
                  <a:schemeClr val="accent3"/>
                </a:solidFill>
                <a:highlight>
                  <a:srgbClr val="000000"/>
                </a:highlight>
              </a:rPr>
              <a:t>RETAIL SALES DATA ANALYSIS AND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8272" y="4701208"/>
            <a:ext cx="4800261" cy="892984"/>
          </a:xfrm>
        </p:spPr>
        <p:txBody>
          <a:bodyPr anchor="t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2000" b="1" dirty="0">
                <a:solidFill>
                  <a:srgbClr val="0070C0"/>
                </a:solidFill>
              </a:rPr>
              <a:t>NIVETHA ESWARAN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39563F79-79C4-9A17-553B-C0A12DD01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913" y="737129"/>
            <a:ext cx="1201102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5918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637363D6-B13E-D1EC-614E-2034E7A6B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1871663"/>
            <a:ext cx="1201102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8996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>
            <a:extLst>
              <a:ext uri="{FF2B5EF4-FFF2-40B4-BE49-F238E27FC236}">
                <a16:creationId xmlns:a16="http://schemas.microsoft.com/office/drawing/2014/main" id="{FFE5CEB8-FDDE-326F-6064-2F80DEA91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8" y="1871663"/>
            <a:ext cx="12011025" cy="311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1451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72D984-5C38-47C2-A121-1F099879E719}"/>
              </a:ext>
            </a:extLst>
          </p:cNvPr>
          <p:cNvSpPr txBox="1"/>
          <p:nvPr/>
        </p:nvSpPr>
        <p:spPr>
          <a:xfrm>
            <a:off x="1820333" y="2417571"/>
            <a:ext cx="73300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Sales of the company </a:t>
            </a:r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</a:rPr>
              <a:t> 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rise during the end of the year.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Possible reasons could be any tradition or festival in that company.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Type A stores seem to have comparitively high sales. But this can be due to difference in number of stores of different type. Also, we can notice that sales of type C are constant over the year.</a:t>
            </a:r>
          </a:p>
        </p:txBody>
      </p:sp>
    </p:spTree>
    <p:extLst>
      <p:ext uri="{BB962C8B-B14F-4D97-AF65-F5344CB8AC3E}">
        <p14:creationId xmlns:p14="http://schemas.microsoft.com/office/powerpoint/2010/main" val="3611204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480421-9AA7-7A3E-27D4-314C57FC1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69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17852A6-D370-693F-20CA-94CABC319E2C}"/>
              </a:ext>
            </a:extLst>
          </p:cNvPr>
          <p:cNvSpPr txBox="1"/>
          <p:nvPr/>
        </p:nvSpPr>
        <p:spPr>
          <a:xfrm>
            <a:off x="0" y="548640"/>
            <a:ext cx="1219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It seems the features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Dept'and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'Size' have 13% and 21% correlation with Weekly sales. The contribution of other features are comparatively low</a:t>
            </a:r>
            <a:endParaRPr lang="en-US"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55E612C5-DAC7-79EE-CAC5-93666F538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737170"/>
            <a:ext cx="9564623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7697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390120-5653-61F1-6852-2E01AEDD69F9}"/>
              </a:ext>
            </a:extLst>
          </p:cNvPr>
          <p:cNvSpPr txBox="1"/>
          <p:nvPr/>
        </p:nvSpPr>
        <p:spPr>
          <a:xfrm>
            <a:off x="950976" y="566928"/>
            <a:ext cx="86136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The bar plot confirms our findings, but the distribution of target variable is highly skewed. That's why, I will not go with linear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3969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BF0E3C-4F0D-9538-C322-108A1C46DA66}"/>
              </a:ext>
            </a:extLst>
          </p:cNvPr>
          <p:cNvSpPr txBox="1"/>
          <p:nvPr/>
        </p:nvSpPr>
        <p:spPr>
          <a:xfrm>
            <a:off x="164592" y="327398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dirty="0">
                <a:solidFill>
                  <a:srgbClr val="FF0000"/>
                </a:solidFill>
              </a:rPr>
              <a:t>MODEL BUILDING :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568200-8FF8-9337-D56C-66C71CAC665C}"/>
              </a:ext>
            </a:extLst>
          </p:cNvPr>
          <p:cNvSpPr txBox="1"/>
          <p:nvPr/>
        </p:nvSpPr>
        <p:spPr>
          <a:xfrm>
            <a:off x="164592" y="696730"/>
            <a:ext cx="899769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Model testing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Using all features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Using best contributing features(Store, Department and Size)</a:t>
            </a:r>
          </a:p>
          <a:p>
            <a:pPr algn="l">
              <a:buFont typeface="+mj-lt"/>
              <a:buAutoNum type="arabicPeriod"/>
            </a:pPr>
            <a:endParaRPr lang="en-US" dirty="0">
              <a:solidFill>
                <a:srgbClr val="212121"/>
              </a:solidFill>
              <a:latin typeface="Roboto" panose="02000000000000000000" pitchFamily="2" charset="0"/>
            </a:endParaRP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+mj-lt"/>
              <a:buAutoNum type="arabicPeriod"/>
            </a:pPr>
            <a:endParaRPr lang="en-US" dirty="0">
              <a:solidFill>
                <a:srgbClr val="212121"/>
              </a:solidFill>
              <a:latin typeface="Roboto" panose="02000000000000000000" pitchFamily="2" charset="0"/>
            </a:endParaRPr>
          </a:p>
          <a:p>
            <a:pPr algn="l"/>
            <a:r>
              <a:rPr lang="en-US" dirty="0">
                <a:solidFill>
                  <a:srgbClr val="212121"/>
                </a:solidFill>
                <a:latin typeface="Roboto" panose="02000000000000000000" pitchFamily="2" charset="0"/>
              </a:rPr>
              <a:t>ALGORITHMS USED: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Decision Tree Regressor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 Forest Regressor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 Regressor</a:t>
            </a:r>
          </a:p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Kneighbors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Regressor</a:t>
            </a:r>
          </a:p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pPr algn="l"/>
            <a:endParaRPr lang="en-US" b="0" i="0" dirty="0">
              <a:solidFill>
                <a:srgbClr val="212121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81398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930C1A-F934-761E-2661-AD7D764B3844}"/>
              </a:ext>
            </a:extLst>
          </p:cNvPr>
          <p:cNvSpPr txBox="1"/>
          <p:nvPr/>
        </p:nvSpPr>
        <p:spPr>
          <a:xfrm>
            <a:off x="146304" y="128016"/>
            <a:ext cx="98572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DecisionTreeRegressor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8A005E-0251-A0AA-A7C3-34C4350E73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177435"/>
              </p:ext>
            </p:extLst>
          </p:nvPr>
        </p:nvGraphicFramePr>
        <p:xfrm>
          <a:off x="399162" y="497347"/>
          <a:ext cx="3295014" cy="1221723"/>
        </p:xfrm>
        <a:graphic>
          <a:graphicData uri="http://schemas.openxmlformats.org/drawingml/2006/table">
            <a:tbl>
              <a:tblPr/>
              <a:tblGrid>
                <a:gridCol w="1647507">
                  <a:extLst>
                    <a:ext uri="{9D8B030D-6E8A-4147-A177-3AD203B41FA5}">
                      <a16:colId xmlns:a16="http://schemas.microsoft.com/office/drawing/2014/main" val="827986959"/>
                    </a:ext>
                  </a:extLst>
                </a:gridCol>
                <a:gridCol w="1647507">
                  <a:extLst>
                    <a:ext uri="{9D8B030D-6E8A-4147-A177-3AD203B41FA5}">
                      <a16:colId xmlns:a16="http://schemas.microsoft.com/office/drawing/2014/main" val="209885097"/>
                    </a:ext>
                  </a:extLst>
                </a:gridCol>
              </a:tblGrid>
              <a:tr h="407241"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809818"/>
                  </a:ext>
                </a:extLst>
              </a:tr>
              <a:tr h="407241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2561.394139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2742593"/>
                  </a:ext>
                </a:extLst>
              </a:tr>
              <a:tr h="407241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0.930296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6174562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D125166B-680C-C021-C3C3-41358E4A73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162" y="497507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27258A-15A5-0ACF-04E3-048C22D82324}"/>
              </a:ext>
            </a:extLst>
          </p:cNvPr>
          <p:cNvSpPr txBox="1"/>
          <p:nvPr/>
        </p:nvSpPr>
        <p:spPr>
          <a:xfrm>
            <a:off x="146304" y="2121408"/>
            <a:ext cx="90159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RandomForestRegressor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56BEA43-06CA-528E-A790-5E6529A48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6660982"/>
              </p:ext>
            </p:extLst>
          </p:nvPr>
        </p:nvGraphicFramePr>
        <p:xfrm>
          <a:off x="146304" y="2490741"/>
          <a:ext cx="3547872" cy="1349739"/>
        </p:xfrm>
        <a:graphic>
          <a:graphicData uri="http://schemas.openxmlformats.org/drawingml/2006/table">
            <a:tbl>
              <a:tblPr/>
              <a:tblGrid>
                <a:gridCol w="1773936">
                  <a:extLst>
                    <a:ext uri="{9D8B030D-6E8A-4147-A177-3AD203B41FA5}">
                      <a16:colId xmlns:a16="http://schemas.microsoft.com/office/drawing/2014/main" val="2721557633"/>
                    </a:ext>
                  </a:extLst>
                </a:gridCol>
                <a:gridCol w="1773936">
                  <a:extLst>
                    <a:ext uri="{9D8B030D-6E8A-4147-A177-3AD203B41FA5}">
                      <a16:colId xmlns:a16="http://schemas.microsoft.com/office/drawing/2014/main" val="3372803461"/>
                    </a:ext>
                  </a:extLst>
                </a:gridCol>
              </a:tblGrid>
              <a:tr h="449913">
                <a:tc>
                  <a:txBody>
                    <a:bodyPr/>
                    <a:lstStyle/>
                    <a:p>
                      <a:pPr algn="r"/>
                      <a:endParaRPr lang="en-US" sz="1800" b="1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0961889"/>
                  </a:ext>
                </a:extLst>
              </a:tr>
              <a:tr h="449913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2291.969227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3103958"/>
                  </a:ext>
                </a:extLst>
              </a:tr>
              <a:tr h="449913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0.94599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4483486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4CC7766A-A7A1-44CF-549B-8E8D2F286F94}"/>
              </a:ext>
            </a:extLst>
          </p:cNvPr>
          <p:cNvSpPr txBox="1"/>
          <p:nvPr/>
        </p:nvSpPr>
        <p:spPr>
          <a:xfrm>
            <a:off x="0" y="4105496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36DFABC-0002-7D92-15B8-F015014663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848144"/>
              </p:ext>
            </p:extLst>
          </p:nvPr>
        </p:nvGraphicFramePr>
        <p:xfrm>
          <a:off x="146304" y="4474828"/>
          <a:ext cx="3547872" cy="1371600"/>
        </p:xfrm>
        <a:graphic>
          <a:graphicData uri="http://schemas.openxmlformats.org/drawingml/2006/table">
            <a:tbl>
              <a:tblPr/>
              <a:tblGrid>
                <a:gridCol w="1773936">
                  <a:extLst>
                    <a:ext uri="{9D8B030D-6E8A-4147-A177-3AD203B41FA5}">
                      <a16:colId xmlns:a16="http://schemas.microsoft.com/office/drawing/2014/main" val="3726691121"/>
                    </a:ext>
                  </a:extLst>
                </a:gridCol>
                <a:gridCol w="1773936">
                  <a:extLst>
                    <a:ext uri="{9D8B030D-6E8A-4147-A177-3AD203B41FA5}">
                      <a16:colId xmlns:a16="http://schemas.microsoft.com/office/drawing/2014/main" val="108745329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/>
                      <a:br>
                        <a:rPr lang="en-US" sz="1800" b="1" dirty="0">
                          <a:effectLst/>
                        </a:rPr>
                      </a:br>
                      <a:r>
                        <a:rPr lang="en-US" sz="1800" b="1" dirty="0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07959103"/>
                  </a:ext>
                </a:extLst>
              </a:tr>
              <a:tr h="303890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3098.864809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5748906"/>
                  </a:ext>
                </a:extLst>
              </a:tr>
              <a:tr h="303890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0.936488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907148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5D7255BD-DAF3-6C7B-080F-C736CCE34447}"/>
              </a:ext>
            </a:extLst>
          </p:cNvPr>
          <p:cNvSpPr txBox="1"/>
          <p:nvPr/>
        </p:nvSpPr>
        <p:spPr>
          <a:xfrm>
            <a:off x="6108192" y="497348"/>
            <a:ext cx="48097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KNeighborsRegressor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8DE17C29-D4F3-3FD5-7545-27907651DD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5124540"/>
              </p:ext>
            </p:extLst>
          </p:nvPr>
        </p:nvGraphicFramePr>
        <p:xfrm>
          <a:off x="6254496" y="1426464"/>
          <a:ext cx="4359128" cy="1724115"/>
        </p:xfrm>
        <a:graphic>
          <a:graphicData uri="http://schemas.openxmlformats.org/drawingml/2006/table">
            <a:tbl>
              <a:tblPr/>
              <a:tblGrid>
                <a:gridCol w="2179564">
                  <a:extLst>
                    <a:ext uri="{9D8B030D-6E8A-4147-A177-3AD203B41FA5}">
                      <a16:colId xmlns:a16="http://schemas.microsoft.com/office/drawing/2014/main" val="3253161834"/>
                    </a:ext>
                  </a:extLst>
                </a:gridCol>
                <a:gridCol w="2179564">
                  <a:extLst>
                    <a:ext uri="{9D8B030D-6E8A-4147-A177-3AD203B41FA5}">
                      <a16:colId xmlns:a16="http://schemas.microsoft.com/office/drawing/2014/main" val="2721032730"/>
                    </a:ext>
                  </a:extLst>
                </a:gridCol>
              </a:tblGrid>
              <a:tr h="835659"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8390070"/>
                  </a:ext>
                </a:extLst>
              </a:tr>
              <a:tr h="444228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5882.091396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447734"/>
                  </a:ext>
                </a:extLst>
              </a:tr>
              <a:tr h="444228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0.757022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656735"/>
                  </a:ext>
                </a:extLst>
              </a:tr>
            </a:tbl>
          </a:graphicData>
        </a:graphic>
      </p:graphicFrame>
      <p:sp>
        <p:nvSpPr>
          <p:cNvPr id="15" name="Rectangle 2">
            <a:extLst>
              <a:ext uri="{FF2B5EF4-FFF2-40B4-BE49-F238E27FC236}">
                <a16:creationId xmlns:a16="http://schemas.microsoft.com/office/drawing/2014/main" id="{A8AE23F2-CA83-4045-85EB-CB34A47293F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596847" y="2455567"/>
            <a:ext cx="724313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0478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07F2D8-5DA3-4FBC-9F73-6F01FD4AA13E}"/>
              </a:ext>
            </a:extLst>
          </p:cNvPr>
          <p:cNvSpPr txBox="1"/>
          <p:nvPr/>
        </p:nvSpPr>
        <p:spPr>
          <a:xfrm>
            <a:off x="1645920" y="181094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Using Store, Department and Size columns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FD724-672B-7B75-C324-65E28246F282}"/>
              </a:ext>
            </a:extLst>
          </p:cNvPr>
          <p:cNvSpPr txBox="1"/>
          <p:nvPr/>
        </p:nvSpPr>
        <p:spPr>
          <a:xfrm>
            <a:off x="-12192" y="550426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DecisionTreeRegressor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4D50CA5-D76E-99F5-0868-D67F07C8A9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8042675"/>
              </p:ext>
            </p:extLst>
          </p:nvPr>
        </p:nvGraphicFramePr>
        <p:xfrm>
          <a:off x="0" y="919758"/>
          <a:ext cx="5114418" cy="1097280"/>
        </p:xfrm>
        <a:graphic>
          <a:graphicData uri="http://schemas.openxmlformats.org/drawingml/2006/table">
            <a:tbl>
              <a:tblPr/>
              <a:tblGrid>
                <a:gridCol w="2557209">
                  <a:extLst>
                    <a:ext uri="{9D8B030D-6E8A-4147-A177-3AD203B41FA5}">
                      <a16:colId xmlns:a16="http://schemas.microsoft.com/office/drawing/2014/main" val="4262904586"/>
                    </a:ext>
                  </a:extLst>
                </a:gridCol>
                <a:gridCol w="2557209">
                  <a:extLst>
                    <a:ext uri="{9D8B030D-6E8A-4147-A177-3AD203B41FA5}">
                      <a16:colId xmlns:a16="http://schemas.microsoft.com/office/drawing/2014/main" val="55374727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476348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2662.665531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51123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0.916865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4398161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B5372F0D-8B00-6845-4286-5BA9A785FC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093856"/>
            <a:ext cx="6492351" cy="5232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C15BD-D8C3-84B4-88F6-E9CC26428691}"/>
              </a:ext>
            </a:extLst>
          </p:cNvPr>
          <p:cNvSpPr txBox="1"/>
          <p:nvPr/>
        </p:nvSpPr>
        <p:spPr>
          <a:xfrm>
            <a:off x="-12192" y="2386370"/>
            <a:ext cx="9156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RandomForestRegressor</a:t>
            </a:r>
            <a:r>
              <a:rPr lang="en-US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8001372-F9C5-1804-9D36-D0FF16FCCE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4210924"/>
              </p:ext>
            </p:extLst>
          </p:nvPr>
        </p:nvGraphicFramePr>
        <p:xfrm>
          <a:off x="412886" y="3125034"/>
          <a:ext cx="3025258" cy="2123622"/>
        </p:xfrm>
        <a:graphic>
          <a:graphicData uri="http://schemas.openxmlformats.org/drawingml/2006/table">
            <a:tbl>
              <a:tblPr/>
              <a:tblGrid>
                <a:gridCol w="1512629">
                  <a:extLst>
                    <a:ext uri="{9D8B030D-6E8A-4147-A177-3AD203B41FA5}">
                      <a16:colId xmlns:a16="http://schemas.microsoft.com/office/drawing/2014/main" val="6920323"/>
                    </a:ext>
                  </a:extLst>
                </a:gridCol>
                <a:gridCol w="1512629">
                  <a:extLst>
                    <a:ext uri="{9D8B030D-6E8A-4147-A177-3AD203B41FA5}">
                      <a16:colId xmlns:a16="http://schemas.microsoft.com/office/drawing/2014/main" val="1514466456"/>
                    </a:ext>
                  </a:extLst>
                </a:gridCol>
              </a:tblGrid>
              <a:tr h="707874"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5610437"/>
                  </a:ext>
                </a:extLst>
              </a:tr>
              <a:tr h="707874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 dirty="0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2663.467588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042094"/>
                  </a:ext>
                </a:extLst>
              </a:tr>
              <a:tr h="707874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0.916861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6995310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9D585108-2917-3208-102F-FF4F46AF1BB7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14454524" y="5331839"/>
            <a:ext cx="2813208" cy="52322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212121"/>
                </a:solidFill>
                <a:effectLst/>
                <a:latin typeface="Roboto" panose="02000000000000000000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4159D72-4F9E-DEC4-4DA1-AAC09EC6DB7D}"/>
              </a:ext>
            </a:extLst>
          </p:cNvPr>
          <p:cNvSpPr txBox="1"/>
          <p:nvPr/>
        </p:nvSpPr>
        <p:spPr>
          <a:xfrm>
            <a:off x="6492351" y="711310"/>
            <a:ext cx="8101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XGBRegressor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CC040B0-27A7-E676-66F9-A28090C652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5898911"/>
              </p:ext>
            </p:extLst>
          </p:nvPr>
        </p:nvGraphicFramePr>
        <p:xfrm>
          <a:off x="6492351" y="1080642"/>
          <a:ext cx="4562998" cy="1675059"/>
        </p:xfrm>
        <a:graphic>
          <a:graphicData uri="http://schemas.openxmlformats.org/drawingml/2006/table">
            <a:tbl>
              <a:tblPr/>
              <a:tblGrid>
                <a:gridCol w="2281499">
                  <a:extLst>
                    <a:ext uri="{9D8B030D-6E8A-4147-A177-3AD203B41FA5}">
                      <a16:colId xmlns:a16="http://schemas.microsoft.com/office/drawing/2014/main" val="809865941"/>
                    </a:ext>
                  </a:extLst>
                </a:gridCol>
                <a:gridCol w="2281499">
                  <a:extLst>
                    <a:ext uri="{9D8B030D-6E8A-4147-A177-3AD203B41FA5}">
                      <a16:colId xmlns:a16="http://schemas.microsoft.com/office/drawing/2014/main" val="4251724834"/>
                    </a:ext>
                  </a:extLst>
                </a:gridCol>
              </a:tblGrid>
              <a:tr h="558353"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09366471"/>
                  </a:ext>
                </a:extLst>
              </a:tr>
              <a:tr h="558353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3184.626212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187780"/>
                  </a:ext>
                </a:extLst>
              </a:tr>
              <a:tr h="558353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0.90925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316243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0788D8B-F682-A0B8-8213-A0C6F509C889}"/>
              </a:ext>
            </a:extLst>
          </p:cNvPr>
          <p:cNvSpPr txBox="1"/>
          <p:nvPr/>
        </p:nvSpPr>
        <p:spPr>
          <a:xfrm>
            <a:off x="6492351" y="3125033"/>
            <a:ext cx="100492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KNeighborsRegressor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091ED77-9E2F-049A-CC32-5935C22A04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1408453"/>
              </p:ext>
            </p:extLst>
          </p:nvPr>
        </p:nvGraphicFramePr>
        <p:xfrm>
          <a:off x="6492351" y="3895945"/>
          <a:ext cx="3547874" cy="1097280"/>
        </p:xfrm>
        <a:graphic>
          <a:graphicData uri="http://schemas.openxmlformats.org/drawingml/2006/table">
            <a:tbl>
              <a:tblPr/>
              <a:tblGrid>
                <a:gridCol w="1773937">
                  <a:extLst>
                    <a:ext uri="{9D8B030D-6E8A-4147-A177-3AD203B41FA5}">
                      <a16:colId xmlns:a16="http://schemas.microsoft.com/office/drawing/2014/main" val="3703580724"/>
                    </a:ext>
                  </a:extLst>
                </a:gridCol>
                <a:gridCol w="1773937">
                  <a:extLst>
                    <a:ext uri="{9D8B030D-6E8A-4147-A177-3AD203B41FA5}">
                      <a16:colId xmlns:a16="http://schemas.microsoft.com/office/drawing/2014/main" val="2148626255"/>
                    </a:ext>
                  </a:extLst>
                </a:gridCol>
              </a:tblGrid>
              <a:tr h="342401">
                <a:tc>
                  <a:txBody>
                    <a:bodyPr/>
                    <a:lstStyle/>
                    <a:p>
                      <a:pPr algn="r"/>
                      <a:r>
                        <a:rPr lang="en-US" sz="1800" b="1">
                          <a:effectLst/>
                        </a:rPr>
                        <a:t>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76192647"/>
                  </a:ext>
                </a:extLst>
              </a:tr>
              <a:tr h="342401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MAE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>
                          <a:effectLst/>
                        </a:rPr>
                        <a:t>2961.247316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3385204"/>
                  </a:ext>
                </a:extLst>
              </a:tr>
              <a:tr h="342401">
                <a:tc>
                  <a:txBody>
                    <a:bodyPr/>
                    <a:lstStyle/>
                    <a:p>
                      <a:pPr fontAlgn="ctr"/>
                      <a:r>
                        <a:rPr lang="en-US" sz="1800" b="1">
                          <a:effectLst/>
                        </a:rPr>
                        <a:t>R2 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effectLst/>
                        </a:rPr>
                        <a:t>0.897378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6851855"/>
                  </a:ext>
                </a:extLst>
              </a:tr>
            </a:tbl>
          </a:graphicData>
        </a:graphic>
      </p:graphicFrame>
      <p:sp>
        <p:nvSpPr>
          <p:cNvPr id="18" name="Rectangle 3">
            <a:extLst>
              <a:ext uri="{FF2B5EF4-FFF2-40B4-BE49-F238E27FC236}">
                <a16:creationId xmlns:a16="http://schemas.microsoft.com/office/drawing/2014/main" id="{B073B8E8-5990-1AE6-F29F-341C298A28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4736" y="3595797"/>
            <a:ext cx="450374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7975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E2409-2C63-0118-94D3-7555F396C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1054853" y="965200"/>
            <a:ext cx="917013" cy="88855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Placeholder 6">
            <a:extLst>
              <a:ext uri="{FF2B5EF4-FFF2-40B4-BE49-F238E27FC236}">
                <a16:creationId xmlns:a16="http://schemas.microsoft.com/office/drawing/2014/main" id="{B67139CD-11EC-7916-EAB5-6213DBF645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014" b="5014"/>
          <a:stretch>
            <a:fillRect/>
          </a:stretch>
        </p:blipFill>
        <p:spPr>
          <a:xfrm>
            <a:off x="385233" y="1320800"/>
            <a:ext cx="11421533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12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E38F830-B529-C2FE-975C-E0D7C56F716B}"/>
              </a:ext>
            </a:extLst>
          </p:cNvPr>
          <p:cNvSpPr txBox="1"/>
          <p:nvPr/>
        </p:nvSpPr>
        <p:spPr>
          <a:xfrm>
            <a:off x="402336" y="475488"/>
            <a:ext cx="87599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 err="1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RandomForestRegressor</a:t>
            </a:r>
            <a:r>
              <a:rPr lang="en-US" b="0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 using all features gives the best result. So cross-validation and Hyper parameter tuning is done on this model to get the final prediction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9A1C56-B0B8-E176-3C41-C4F4A8FFD7E5}"/>
              </a:ext>
            </a:extLst>
          </p:cNvPr>
          <p:cNvSpPr txBox="1"/>
          <p:nvPr/>
        </p:nvSpPr>
        <p:spPr>
          <a:xfrm>
            <a:off x="402336" y="1536192"/>
            <a:ext cx="8759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Cross-validation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0F4EA7-AA9C-7B07-E966-10EAC16C6117}"/>
              </a:ext>
            </a:extLst>
          </p:cNvPr>
          <p:cNvSpPr txBox="1"/>
          <p:nvPr/>
        </p:nvSpPr>
        <p:spPr>
          <a:xfrm>
            <a:off x="402336" y="2121408"/>
            <a:ext cx="87599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Hyper parameter tuning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D455C4-4538-8CE7-65A7-5F349BC877BF}"/>
              </a:ext>
            </a:extLst>
          </p:cNvPr>
          <p:cNvSpPr txBox="1"/>
          <p:nvPr/>
        </p:nvSpPr>
        <p:spPr>
          <a:xfrm>
            <a:off x="402336" y="2706624"/>
            <a:ext cx="901598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Fitting 4 folds for each of 10 candidates,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totalling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 40 fits 0.769010856715636 {'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n_estimators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60,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min_samples_split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4,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min_samples_leaf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1,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max_features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3, '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max_depth</a:t>
            </a:r>
            <a:r>
              <a:rPr lang="en-US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': 35}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FFDE4B-2426-9C97-4823-A0125DDC1FB7}"/>
              </a:ext>
            </a:extLst>
          </p:cNvPr>
          <p:cNvSpPr txBox="1"/>
          <p:nvPr/>
        </p:nvSpPr>
        <p:spPr>
          <a:xfrm>
            <a:off x="298704" y="4061722"/>
            <a:ext cx="61081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## cross-validation using </a:t>
            </a:r>
            <a:r>
              <a:rPr lang="en-US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kfold</a:t>
            </a:r>
            <a:endParaRPr lang="en-US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5A5CA9-F93B-42ED-99BC-588D0EEAF197}"/>
              </a:ext>
            </a:extLst>
          </p:cNvPr>
          <p:cNvSpPr txBox="1"/>
          <p:nvPr/>
        </p:nvSpPr>
        <p:spPr>
          <a:xfrm>
            <a:off x="658368" y="4646938"/>
            <a:ext cx="945489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b="0" i="0" dirty="0">
                <a:solidFill>
                  <a:srgbClr val="212121"/>
                </a:solidFill>
                <a:effectLst/>
                <a:latin typeface="Courier New" panose="02070309020205020404" pitchFamily="49" charset="0"/>
              </a:rPr>
              <a:t>Fold: 1 Fold: 2 Fold: 3 Fold: 4 R2 - CV Score: 0.9416820312258074 MAE Score: 2313.0422350210597 Score : [0.9401119559952887, 0.9449790361081322, 0.9351858883626516, 0.9464512444371572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4717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>
            <a:extLst>
              <a:ext uri="{FF2B5EF4-FFF2-40B4-BE49-F238E27FC236}">
                <a16:creationId xmlns:a16="http://schemas.microsoft.com/office/drawing/2014/main" id="{580C298B-8E04-ECDB-B400-79BA7E98E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75105"/>
            <a:ext cx="12011025" cy="3255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2016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6F7DD7F-1616-A1B3-3C99-FF6197D20450}"/>
              </a:ext>
            </a:extLst>
          </p:cNvPr>
          <p:cNvSpPr txBox="1"/>
          <p:nvPr/>
        </p:nvSpPr>
        <p:spPr>
          <a:xfrm>
            <a:off x="585216" y="731520"/>
            <a:ext cx="85770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212121"/>
                </a:solidFill>
                <a:effectLst/>
                <a:latin typeface="Roboto" panose="02000000000000000000" pitchFamily="2" charset="0"/>
              </a:rPr>
              <a:t>Making final predictions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0B59F5-4014-6248-D03C-57ECD1FD7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1426464"/>
            <a:ext cx="6127575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3933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851E1B7-7C5B-636E-20A2-D928B99CBAE8}"/>
              </a:ext>
            </a:extLst>
          </p:cNvPr>
          <p:cNvSpPr txBox="1"/>
          <p:nvPr/>
        </p:nvSpPr>
        <p:spPr>
          <a:xfrm>
            <a:off x="137160" y="365760"/>
            <a:ext cx="682142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spcBef>
                <a:spcPts val="2400"/>
              </a:spcBef>
              <a:spcAft>
                <a:spcPts val="2400"/>
              </a:spcAft>
              <a:buFont typeface="+mj-lt"/>
              <a:buAutoNum type="arabicPeriod"/>
            </a:pPr>
            <a:r>
              <a:rPr lang="en-US" sz="2000" b="1" i="0" u="none" strike="noStrike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effects of markdowns on holiday weeks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E214F8-735E-C674-8DF1-F9C842CFA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3075918" y="3035808"/>
            <a:ext cx="3401569" cy="548640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813D6D-794B-994F-B61C-62E920A4A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4320" y="969264"/>
            <a:ext cx="11917680" cy="5193791"/>
          </a:xfrm>
        </p:spPr>
        <p:txBody>
          <a:bodyPr/>
          <a:lstStyle/>
          <a:p>
            <a:r>
              <a:rPr lang="en-US" dirty="0"/>
              <a:t>Our model performs well without Markdown . As  most of the Markdown data’s are null , it cannot be taken as importance features. </a:t>
            </a:r>
          </a:p>
          <a:p>
            <a:r>
              <a:rPr lang="en-US" dirty="0"/>
              <a:t>Our model works well with Random forest Regressor with 97 %accuracy </a:t>
            </a:r>
          </a:p>
          <a:p>
            <a:r>
              <a:rPr lang="en-US" dirty="0"/>
              <a:t>R2 score: 2663.467</a:t>
            </a:r>
          </a:p>
          <a:p>
            <a:r>
              <a:rPr lang="en-US" dirty="0"/>
              <a:t>MAE score: 91. 68%</a:t>
            </a:r>
          </a:p>
          <a:p>
            <a:r>
              <a:rPr lang="en-US" dirty="0"/>
              <a:t>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Best features taken are stores, department and  size.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780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9CDE2-3B79-4805-4C19-618B6A91A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687" y="-420142"/>
            <a:ext cx="8643154" cy="1887950"/>
          </a:xfrm>
        </p:spPr>
        <p:txBody>
          <a:bodyPr/>
          <a:lstStyle/>
          <a:p>
            <a:r>
              <a:rPr lang="en-US" sz="1800" b="1" i="0" u="none" strike="noStrike" dirty="0">
                <a:solidFill>
                  <a:srgbClr val="3C4043"/>
                </a:solidFill>
                <a:effectLst/>
                <a:latin typeface="Arial" panose="020B0604020202020204" pitchFamily="34" charset="0"/>
              </a:rPr>
              <a:t>recommended actions based on the insights drawn, with prioritization placed on largest business impact</a:t>
            </a:r>
            <a:br>
              <a:rPr lang="en-US" sz="1800" b="0" i="0" u="none" strike="noStrike" dirty="0">
                <a:solidFill>
                  <a:srgbClr val="3C4043"/>
                </a:solidFill>
                <a:effectLst/>
                <a:latin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38598-EE92-BCC8-9ADB-0D2A33BBF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4592" y="969265"/>
            <a:ext cx="12216384" cy="2633471"/>
          </a:xfrm>
        </p:spPr>
        <p:txBody>
          <a:bodyPr>
            <a:normAutofit fontScale="85000" lnSpcReduction="20000"/>
          </a:bodyPr>
          <a:lstStyle/>
          <a:p>
            <a:r>
              <a:rPr lang="en-US" b="1" i="0" dirty="0">
                <a:effectLst/>
                <a:latin typeface="Söhne"/>
              </a:rPr>
              <a:t>Optimize Holiday-Specific Promotions:</a:t>
            </a:r>
          </a:p>
          <a:p>
            <a:r>
              <a:rPr lang="en-US" b="1" dirty="0">
                <a:latin typeface="Söhne"/>
              </a:rPr>
              <a:t>Sales in the  months of December and November is comparitively high as these are festival season and winter vacations!</a:t>
            </a:r>
          </a:p>
          <a:p>
            <a:r>
              <a:rPr lang="en-US" dirty="0"/>
              <a:t>From the correralation we understand that there is high correlation between year with fuel price, temperature. Which says that everyyear fuel and temperature increases which can indirectly the sales.</a:t>
            </a:r>
          </a:p>
          <a:p>
            <a:r>
              <a:rPr lang="en-US" dirty="0"/>
              <a:t>If the type A stores are increased there can be significant changes in retail sales as type A is large in size and it can have many departments in the store if the size is more which automatically increases sales.</a:t>
            </a:r>
          </a:p>
          <a:p>
            <a:r>
              <a:rPr lang="en-US" dirty="0"/>
              <a:t>If the Unemployment rate is more weekly sales is affected as CPI will also become less. </a:t>
            </a:r>
          </a:p>
          <a:p>
            <a:r>
              <a:rPr lang="en-US" dirty="0"/>
              <a:t>These factors when changed or improved can have large business impact in the area.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626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5EC8A-6B12-45F0-59DB-0C987942B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F5EF8-7476-706D-14DA-FF12A3515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Times New Roman" panose="02020603050405020304" pitchFamily="18" charset="0"/>
              </a:rPr>
              <a:t>Dataset consists of the several variables providing information about the sales with</a:t>
            </a:r>
            <a:r>
              <a:rPr lang="en-US" sz="2000" spc="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more than 418709 rows and 20 columns in the data.</a:t>
            </a:r>
            <a:r>
              <a:rPr lang="en-IN" altLang="en-US" sz="2000" dirty="0">
                <a:effectLst/>
                <a:ea typeface="Times New Roman" panose="02020603050405020304" pitchFamily="18" charset="0"/>
              </a:rPr>
              <a:t> </a:t>
            </a:r>
            <a:endParaRPr lang="en-US" sz="2000" dirty="0">
              <a:effectLst/>
              <a:ea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ea typeface="Times New Roman" panose="02020603050405020304" pitchFamily="18" charset="0"/>
              </a:rPr>
              <a:t>This</a:t>
            </a:r>
            <a:r>
              <a:rPr lang="en-US" sz="2000" spc="-1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is</a:t>
            </a:r>
            <a:r>
              <a:rPr lang="en-US" sz="2000" spc="-2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also</a:t>
            </a:r>
            <a:r>
              <a:rPr lang="en-US" sz="2000" spc="-3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the</a:t>
            </a:r>
            <a:r>
              <a:rPr lang="en-US" sz="2000" spc="-3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most</a:t>
            </a:r>
            <a:r>
              <a:rPr lang="en-US" sz="2000" spc="-1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vital</a:t>
            </a:r>
            <a:r>
              <a:rPr lang="en-US" sz="2000" spc="-3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set</a:t>
            </a:r>
            <a:r>
              <a:rPr lang="en-US" sz="2000" spc="-1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of</a:t>
            </a:r>
            <a:r>
              <a:rPr lang="en-US" sz="2000" spc="-3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information</a:t>
            </a:r>
            <a:r>
              <a:rPr lang="en-US" sz="2000" spc="-1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which</a:t>
            </a:r>
            <a:r>
              <a:rPr lang="en-US" sz="2000" spc="-2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would</a:t>
            </a:r>
            <a:r>
              <a:rPr lang="en-US" sz="2000" spc="-2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be</a:t>
            </a:r>
            <a:r>
              <a:rPr lang="en-US" sz="2000" spc="-2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used</a:t>
            </a:r>
            <a:r>
              <a:rPr lang="en-US" sz="2000" spc="-3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to </a:t>
            </a:r>
            <a:r>
              <a:rPr lang="en-US" sz="2000" dirty="0" err="1">
                <a:effectLst/>
                <a:ea typeface="Times New Roman" panose="02020603050405020304" pitchFamily="18" charset="0"/>
              </a:rPr>
              <a:t>segregat</a:t>
            </a:r>
            <a:r>
              <a:rPr lang="en-IN" altLang="en-US" sz="2000" dirty="0">
                <a:effectLst/>
                <a:ea typeface="Times New Roman" panose="02020603050405020304" pitchFamily="18" charset="0"/>
              </a:rPr>
              <a:t>e</a:t>
            </a:r>
            <a:r>
              <a:rPr lang="en-US" sz="2000" spc="-290" dirty="0">
                <a:effectLst/>
                <a:ea typeface="Times New Roman" panose="02020603050405020304" pitchFamily="18" charset="0"/>
              </a:rPr>
              <a:t> 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for</a:t>
            </a:r>
            <a:r>
              <a:rPr lang="en-US" sz="2000" spc="-1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train test split function later in</a:t>
            </a:r>
            <a:r>
              <a:rPr lang="en-US" sz="20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order to</a:t>
            </a:r>
            <a:r>
              <a:rPr lang="en-US" sz="2000" spc="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check the</a:t>
            </a:r>
            <a:r>
              <a:rPr lang="en-US" sz="20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effectLst/>
                <a:ea typeface="Times New Roman" panose="02020603050405020304" pitchFamily="18" charset="0"/>
              </a:rPr>
              <a:t>accuracy.</a:t>
            </a:r>
            <a:endParaRPr lang="en-IN" sz="2000" dirty="0">
              <a:effectLst/>
              <a:ea typeface="Times New Roman" panose="02020603050405020304" pitchFamily="18" charset="0"/>
            </a:endParaRPr>
          </a:p>
          <a:p>
            <a:r>
              <a:rPr lang="en-US" sz="2000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DATA</a:t>
            </a:r>
            <a:r>
              <a:rPr lang="en-US" sz="2000" spc="-25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FF0000"/>
                </a:solidFill>
                <a:effectLst/>
                <a:ea typeface="Times New Roman" panose="02020603050405020304" pitchFamily="18" charset="0"/>
              </a:rPr>
              <a:t>UNDERSTANDING:</a:t>
            </a:r>
          </a:p>
          <a:p>
            <a:pPr marL="342900" lvl="0" indent="-342900">
              <a:lnSpc>
                <a:spcPct val="150000"/>
              </a:lnSpc>
              <a:spcBef>
                <a:spcPts val="127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78535" algn="l"/>
              </a:tabLst>
            </a:pPr>
            <a:r>
              <a:rPr lang="en-US" sz="1800" dirty="0">
                <a:effectLst/>
                <a:ea typeface="Times New Roman" panose="02020603050405020304" pitchFamily="18" charset="0"/>
              </a:rPr>
              <a:t>Dataset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consists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of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the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several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variables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providing</a:t>
            </a:r>
            <a:r>
              <a:rPr lang="en-US" sz="1800" spc="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information about</a:t>
            </a:r>
            <a:r>
              <a:rPr lang="en-US" sz="1800" spc="-5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the</a:t>
            </a:r>
            <a:r>
              <a:rPr lang="en-US" sz="1800" spc="-10" dirty="0">
                <a:effectLst/>
                <a:ea typeface="Times New Roman" panose="02020603050405020304" pitchFamily="18" charset="0"/>
              </a:rPr>
              <a:t>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sales.</a:t>
            </a:r>
            <a:endParaRPr lang="en-IN" sz="1800" dirty="0">
              <a:effectLst/>
              <a:ea typeface="Times New Roman" panose="02020603050405020304" pitchFamily="18" charset="0"/>
            </a:endParaRPr>
          </a:p>
          <a:p>
            <a:pPr lvl="0" indent="0">
              <a:lnSpc>
                <a:spcPct val="150000"/>
              </a:lnSpc>
              <a:spcBef>
                <a:spcPts val="175"/>
              </a:spcBef>
              <a:spcAft>
                <a:spcPts val="0"/>
              </a:spcAft>
              <a:buFont typeface="Symbol" panose="05050102010706020507" pitchFamily="18" charset="2"/>
              <a:buNone/>
              <a:tabLst>
                <a:tab pos="978535" algn="l"/>
              </a:tabLst>
            </a:pPr>
            <a:r>
              <a:rPr lang="en-US" sz="1800" b="1" dirty="0">
                <a:effectLst/>
                <a:ea typeface="Times New Roman" panose="02020603050405020304" pitchFamily="18" charset="0"/>
              </a:rPr>
              <a:t>Independent Variables</a:t>
            </a:r>
            <a:r>
              <a:rPr lang="en-IN" altLang="en-US" sz="1800" b="1" dirty="0">
                <a:effectLst/>
                <a:ea typeface="Times New Roman" panose="02020603050405020304" pitchFamily="18" charset="0"/>
              </a:rPr>
              <a:t>:</a:t>
            </a:r>
            <a:endParaRPr lang="en-US" sz="1800" b="1" dirty="0">
              <a:effectLst/>
              <a:ea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Bef>
                <a:spcPts val="17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78535" algn="l"/>
              </a:tabLst>
            </a:pPr>
            <a:r>
              <a:rPr lang="en-US" sz="1800" dirty="0">
                <a:effectLst/>
                <a:ea typeface="Times New Roman" panose="02020603050405020304" pitchFamily="18" charset="0"/>
              </a:rPr>
              <a:t>Numerical Columns – </a:t>
            </a:r>
            <a:r>
              <a:rPr lang="en-US" b="1" dirty="0">
                <a:ea typeface="Times New Roman" panose="02020603050405020304" pitchFamily="18" charset="0"/>
              </a:rPr>
              <a:t>17</a:t>
            </a:r>
            <a:endParaRPr lang="en-US" sz="1800" b="1" dirty="0">
              <a:effectLst/>
              <a:ea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Bef>
                <a:spcPts val="175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978535" algn="l"/>
              </a:tabLst>
            </a:pPr>
            <a:r>
              <a:rPr lang="en-US" sz="1800" dirty="0">
                <a:effectLst/>
                <a:ea typeface="Times New Roman" panose="02020603050405020304" pitchFamily="18" charset="0"/>
              </a:rPr>
              <a:t>Categorical Columns ----3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212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E6D6A-0572-8338-C7AE-2C514B282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INDEPENDENT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CB810-6E1B-345D-C55F-65FA46BF46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331" y="1864194"/>
            <a:ext cx="8120002" cy="4528139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STORE                                  		-TOTAL 45 STORES  		                       INT 		</a:t>
            </a:r>
          </a:p>
          <a:p>
            <a:r>
              <a:rPr lang="en-US" dirty="0"/>
              <a:t>DEPARTMENT			-TOTAL 81 DEPARTMENT	   		INT </a:t>
            </a:r>
          </a:p>
          <a:p>
            <a:r>
              <a:rPr lang="en-US" dirty="0"/>
              <a:t>TEMPERATURE			-TEMPERATURE OF THE AREA	                      FLOAT 		</a:t>
            </a:r>
          </a:p>
          <a:p>
            <a:r>
              <a:rPr lang="en-US" dirty="0"/>
              <a:t>FUEL PRICE			-FUEL PRICE OF THE AREA 			 FLOAT 	</a:t>
            </a:r>
          </a:p>
          <a:p>
            <a:r>
              <a:rPr lang="en-US" dirty="0"/>
              <a:t>TYPE				-TYPES OF STORES(A,B,C)			OBJECT</a:t>
            </a:r>
          </a:p>
          <a:p>
            <a:r>
              <a:rPr lang="en-US" dirty="0"/>
              <a:t>SIZE				-SIZE OF THE STORE			INT </a:t>
            </a:r>
          </a:p>
          <a:p>
            <a:pPr marL="0" indent="0">
              <a:buNone/>
            </a:pPr>
            <a:r>
              <a:rPr lang="en-US" dirty="0"/>
              <a:t>     MARKDOWN		                     VARIOUS FACTORS AFFECTING SALES           		FLOAT </a:t>
            </a:r>
          </a:p>
          <a:p>
            <a:r>
              <a:rPr lang="en-US" dirty="0"/>
              <a:t>CPI(CONSUMER PRICE INDEX) 	AVERAGE CHANCE OF CUSTOMERS BUYING 	                        FLOAT 		</a:t>
            </a:r>
          </a:p>
          <a:p>
            <a:pPr marL="3657600" lvl="8" indent="0">
              <a:buNone/>
            </a:pPr>
            <a:r>
              <a:rPr lang="en-US" dirty="0"/>
              <a:t>THE GOODS	</a:t>
            </a:r>
          </a:p>
          <a:p>
            <a:r>
              <a:rPr lang="en-US" dirty="0"/>
              <a:t>DATE 				DATE OF PURCHASE 		                    DATE/TIME</a:t>
            </a:r>
          </a:p>
          <a:p>
            <a:r>
              <a:rPr lang="en-US" dirty="0"/>
              <a:t>UNEMPLOYMENT			UNEMPLOYMENT RATE IN THE AREA OF </a:t>
            </a:r>
          </a:p>
          <a:p>
            <a:pPr marL="0" indent="0">
              <a:buNone/>
            </a:pPr>
            <a:r>
              <a:rPr lang="en-US" dirty="0"/>
              <a:t>				STORE				FLOAT</a:t>
            </a:r>
          </a:p>
          <a:p>
            <a:r>
              <a:rPr lang="en-US" dirty="0"/>
              <a:t>IS_HOLIDAY			HOLIDAY DETAILS		            BOOLEAN</a:t>
            </a:r>
          </a:p>
          <a:p>
            <a:pPr marL="2743200" lvl="6" indent="0">
              <a:buNone/>
            </a:pP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81069C-815B-9C62-CA83-300D95ED8B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11660056" y="2102010"/>
            <a:ext cx="294877" cy="3441520"/>
          </a:xfrm>
        </p:spPr>
        <p:txBody>
          <a:bodyPr>
            <a:normAutofit fontScale="5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100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B0716-BA61-8B9E-F7AF-07386D32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DEPENDENT VARIABLE: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A2B96B-1A12-5DB3-3541-8FEB9302D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WEEKLY_SALES:  (TARGET)	SALES OF THE STORES			FLOAT</a:t>
            </a:r>
          </a:p>
        </p:txBody>
      </p:sp>
    </p:spTree>
    <p:extLst>
      <p:ext uri="{BB962C8B-B14F-4D97-AF65-F5344CB8AC3E}">
        <p14:creationId xmlns:p14="http://schemas.microsoft.com/office/powerpoint/2010/main" val="322968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ACE30-A7DF-01A8-E545-C1667A4E3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0135"/>
            <a:ext cx="10215926" cy="677332"/>
          </a:xfrm>
        </p:spPr>
        <p:txBody>
          <a:bodyPr>
            <a:normAutofit/>
          </a:bodyPr>
          <a:lstStyle/>
          <a:p>
            <a:r>
              <a:rPr lang="en-US" sz="36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DATA</a:t>
            </a:r>
            <a:r>
              <a:rPr lang="en-US" sz="3600" kern="0" spc="-5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36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PRE-PROCESSING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475DDC-6A09-14C5-6C09-72873217B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4239" y="973667"/>
            <a:ext cx="8630446" cy="3845457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1F2023"/>
                </a:solidFill>
                <a:effectLst/>
                <a:ea typeface="Times New Roman" panose="02020603050405020304" pitchFamily="18" charset="0"/>
              </a:rPr>
              <a:t>We checked for the dtypes of the dataset and found that the date time column is in object so we changed that column dtype as datetime.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F2023"/>
                </a:solidFill>
                <a:ea typeface="Times New Roman" panose="02020603050405020304" pitchFamily="18" charset="0"/>
              </a:rPr>
              <a:t>Checking NULL VALUES and NAN Values in the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Grouped by Dept and calculated summary statistics for Weekly sales.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Removed negative values in the data set as sales cannot have negative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Checking all the unique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From checking null values it is inferred that  Markdown columns are having more Nan values . So its is dropped from the </a:t>
            </a:r>
            <a:r>
              <a:rPr lang="en-US" dirty="0" err="1"/>
              <a:t>df</a:t>
            </a:r>
            <a:r>
              <a:rPr lang="en-US" dirty="0"/>
              <a:t> for further Analysis.</a:t>
            </a:r>
          </a:p>
        </p:txBody>
      </p:sp>
    </p:spTree>
    <p:extLst>
      <p:ext uri="{BB962C8B-B14F-4D97-AF65-F5344CB8AC3E}">
        <p14:creationId xmlns:p14="http://schemas.microsoft.com/office/powerpoint/2010/main" val="1148851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005EB-C4F1-7256-2E50-F008375BD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EXPLORATORY</a:t>
            </a:r>
            <a:r>
              <a:rPr lang="en-US" sz="3200" kern="0" spc="-5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32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DATA</a:t>
            </a:r>
            <a:r>
              <a:rPr lang="en-US" sz="3200" kern="0" spc="-25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32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ANALYSIS</a:t>
            </a:r>
            <a:r>
              <a:rPr lang="en-US" sz="3200" kern="0" spc="-1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en-US" sz="32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(EDA):</a:t>
            </a:r>
            <a:br>
              <a:rPr lang="en-IN" sz="3200" kern="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</a:b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6EC1F8-CFB4-43CC-180B-21826CDA71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166" y="1914525"/>
            <a:ext cx="7809633" cy="3715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5822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>
            <a:extLst>
              <a:ext uri="{FF2B5EF4-FFF2-40B4-BE49-F238E27FC236}">
                <a16:creationId xmlns:a16="http://schemas.microsoft.com/office/drawing/2014/main" id="{F7FDB767-F450-2D13-CD8E-AF9094D0B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"/>
            <a:ext cx="12192000" cy="396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542A4F7-94F9-D76F-4BD3-1A1BCC25E6FF}"/>
              </a:ext>
            </a:extLst>
          </p:cNvPr>
          <p:cNvSpPr txBox="1"/>
          <p:nvPr/>
        </p:nvSpPr>
        <p:spPr>
          <a:xfrm>
            <a:off x="1460500" y="4086136"/>
            <a:ext cx="632883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There are broadly 3 types of stores: small-sized, medium-sized and large-sized. </a:t>
            </a:r>
          </a:p>
          <a:p>
            <a:r>
              <a:rPr lang="en-US" dirty="0"/>
              <a:t>This numerical variable can be converted into categorical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Size of the type of stores are consistent with sales, as expected.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 Higher size stores has higher sales. And, Walmart classify stores according to their sizes according to graph.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 After the smallest size value of Type A, Type B begins. After the smallest size value of Type B, Type C begins.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376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BAC61889-8043-33D2-2BDD-33CA1E3B1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400" y="287338"/>
            <a:ext cx="5027613" cy="348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FCA43E-3CF8-5AB8-2496-CD776C413942}"/>
              </a:ext>
            </a:extLst>
          </p:cNvPr>
          <p:cNvSpPr txBox="1"/>
          <p:nvPr/>
        </p:nvSpPr>
        <p:spPr>
          <a:xfrm>
            <a:off x="2088094" y="3818022"/>
            <a:ext cx="81816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we can see from the graph that it covers the effect of size column.</a:t>
            </a:r>
          </a:p>
          <a:p>
            <a:r>
              <a:rPr lang="en-US" dirty="0"/>
              <a:t>A type are large in size </a:t>
            </a:r>
          </a:p>
          <a:p>
            <a:r>
              <a:rPr lang="en-US" dirty="0"/>
              <a:t>B type are medium in size </a:t>
            </a:r>
          </a:p>
          <a:p>
            <a:r>
              <a:rPr lang="en-US" dirty="0"/>
              <a:t>C type are less in size</a:t>
            </a:r>
          </a:p>
        </p:txBody>
      </p:sp>
    </p:spTree>
    <p:extLst>
      <p:ext uri="{BB962C8B-B14F-4D97-AF65-F5344CB8AC3E}">
        <p14:creationId xmlns:p14="http://schemas.microsoft.com/office/powerpoint/2010/main" val="320907793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5862</TotalTime>
  <Words>1045</Words>
  <Application>Microsoft Office PowerPoint</Application>
  <PresentationFormat>Widescreen</PresentationFormat>
  <Paragraphs>142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Courier New</vt:lpstr>
      <vt:lpstr>Gill Sans MT</vt:lpstr>
      <vt:lpstr>Inter</vt:lpstr>
      <vt:lpstr>Roboto</vt:lpstr>
      <vt:lpstr>Söhne</vt:lpstr>
      <vt:lpstr>Symbol</vt:lpstr>
      <vt:lpstr>Gallery</vt:lpstr>
      <vt:lpstr>RETAIL SALES DATA ANALYSIS AND PREDICTION</vt:lpstr>
      <vt:lpstr>PowerPoint Presentation</vt:lpstr>
      <vt:lpstr>DATASET INFORMATION</vt:lpstr>
      <vt:lpstr>INDEPENDENT VARIABLE</vt:lpstr>
      <vt:lpstr>DEPENDENT VARIABLE: </vt:lpstr>
      <vt:lpstr>DATA PRE-PROCESSING</vt:lpstr>
      <vt:lpstr>EXPLORATORY DATA ANALYSIS (EDA):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recommended actions based on the insights drawn, with prioritization placed on largest business impact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SALES DATA ANALYSIS AND PREDICTION</dc:title>
  <dc:creator>senthil kumar</dc:creator>
  <cp:lastModifiedBy>senthil kumar</cp:lastModifiedBy>
  <cp:revision>2</cp:revision>
  <dcterms:created xsi:type="dcterms:W3CDTF">2023-12-08T14:15:21Z</dcterms:created>
  <dcterms:modified xsi:type="dcterms:W3CDTF">2023-12-12T15:57:33Z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